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</p:sldMasterIdLst>
  <p:notesMasterIdLst>
    <p:notesMasterId r:id="rId15"/>
  </p:notesMasterIdLst>
  <p:sldIdLst>
    <p:sldId id="29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2" r:id="rId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144" d="100"/>
          <a:sy n="144" d="100"/>
        </p:scale>
        <p:origin x="1704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6EC1-927C-4AFB-B9ED-767B07D03122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5A4C-306B-4FE6-B4C3-4E416AFC7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36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"/>
            <a:ext cx="6572250" cy="590550"/>
          </a:xfrm>
        </p:spPr>
        <p:txBody>
          <a:bodyPr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lang="en-US" sz="1800" kern="1200" dirty="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86150" y="3638550"/>
            <a:ext cx="3257550" cy="9144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9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5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84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304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</p:spPr>
        <p:txBody>
          <a:bodyPr/>
          <a:lstStyle/>
          <a:p>
            <a:fld id="{18288952-07DD-45F2-92DF-2D7C6E70F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3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4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09868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4" r:id="rId7"/>
    <p:sldLayoutId id="2147483652" r:id="rId8"/>
    <p:sldLayoutId id="2147483651" r:id="rId9"/>
    <p:sldLayoutId id="2147483654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/4.0/legal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5.png"/><Relationship Id="rId4" Type="http://schemas.openxmlformats.org/officeDocument/2006/relationships/hyperlink" Target="http://http.developer.nvidia.com/GPUGems3/gpugems3_ch39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Lecture 10.1 - Prefix </a:t>
            </a:r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en-US" sz="1600" dirty="0" smtClean="0"/>
              <a:t>Module </a:t>
            </a:r>
            <a:r>
              <a:rPr lang="en-US" sz="1600" dirty="0" smtClean="0"/>
              <a:t>10 </a:t>
            </a:r>
            <a:r>
              <a:rPr lang="en-US" sz="1600" dirty="0" smtClean="0"/>
              <a:t>– Parallel Computation Patterns (scan)</a:t>
            </a:r>
            <a:endParaRPr lang="en-US" sz="1600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4125095" y="1071235"/>
            <a:ext cx="2423078" cy="2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917" kern="0" dirty="0" smtClean="0"/>
              <a:t>Accelerated Computing</a:t>
            </a:r>
            <a:endParaRPr lang="en-US" sz="917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66">
        <p:fade/>
      </p:transition>
    </mc:Choice>
    <mc:Fallback xmlns="">
      <p:transition spd="med" advTm="232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63395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73">
        <p:fade/>
      </p:transition>
    </mc:Choice>
    <mc:Fallback xmlns="">
      <p:transition spd="med"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defRPr/>
            </a:pPr>
            <a:r>
              <a:rPr lang="en-US" dirty="0" smtClean="0"/>
              <a:t>To master parallel scan (prefix sum) algorithms</a:t>
            </a:r>
          </a:p>
          <a:p>
            <a:pPr marL="642938" lvl="1" indent="-342900">
              <a:defRPr/>
            </a:pPr>
            <a:r>
              <a:rPr lang="en-US" dirty="0"/>
              <a:t>F</a:t>
            </a:r>
            <a:r>
              <a:rPr lang="en-US" dirty="0" smtClean="0"/>
              <a:t>requently used for parallel work assignment and resource allocation</a:t>
            </a:r>
          </a:p>
          <a:p>
            <a:pPr marL="642938" lvl="1" indent="-342900">
              <a:defRPr/>
            </a:pPr>
            <a:r>
              <a:rPr lang="en-US" dirty="0" smtClean="0"/>
              <a:t>A key primitive in many parallel algorithms to convert serial computation into parallel computation</a:t>
            </a:r>
          </a:p>
          <a:p>
            <a:pPr marL="642938" lvl="1" indent="-342900">
              <a:defRPr/>
            </a:pPr>
            <a:r>
              <a:rPr lang="en-US" dirty="0" smtClean="0"/>
              <a:t>A foundational parallel computation pattern</a:t>
            </a:r>
          </a:p>
          <a:p>
            <a:pPr marL="642938" lvl="1" indent="-342900">
              <a:defRPr/>
            </a:pPr>
            <a:r>
              <a:rPr lang="en-US" dirty="0" smtClean="0"/>
              <a:t>Work </a:t>
            </a:r>
            <a:r>
              <a:rPr lang="en-US" dirty="0"/>
              <a:t>e</a:t>
            </a:r>
            <a:r>
              <a:rPr lang="en-US" dirty="0" smtClean="0"/>
              <a:t>fficiency in parallel code/algorithms</a:t>
            </a:r>
          </a:p>
          <a:p>
            <a:pPr marL="300038" lvl="1" indent="0">
              <a:buNone/>
              <a:defRPr/>
            </a:pPr>
            <a:endParaRPr lang="en-US" dirty="0" smtClean="0"/>
          </a:p>
          <a:p>
            <a:pPr marL="342900" indent="-342900">
              <a:defRPr/>
            </a:pPr>
            <a:r>
              <a:rPr lang="en-US" dirty="0" smtClean="0"/>
              <a:t>Reading –Mark Harris, Parallel Prefix Sum with CUDA</a:t>
            </a:r>
          </a:p>
          <a:p>
            <a:pPr marL="642938" lvl="1" indent="-342900">
              <a:defRPr/>
            </a:pPr>
            <a:r>
              <a:rPr lang="en-US" dirty="0">
                <a:hlinkClick r:id="rId4"/>
              </a:rPr>
              <a:t>http://http.developer.nvidia.com/GPUGems3/gpugems3_ch39.html</a:t>
            </a: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4488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C8EA4A-D983-46C2-9C00-2FEDCFBC44AA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60735"/>
      </p:ext>
    </p:extLst>
  </p:cSld>
  <p:clrMapOvr>
    <a:masterClrMapping/>
  </p:clrMapOvr>
  <p:transition advTm="57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Inclusive Scan (Prefix-Sum) Definition</a:t>
            </a:r>
          </a:p>
        </p:txBody>
      </p:sp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1352550" y="1285875"/>
            <a:ext cx="47434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bg1"/>
                </a:solidFill>
              </a:rPr>
              <a:t>Definition: </a:t>
            </a:r>
            <a:r>
              <a:rPr lang="en-US" sz="1200" i="1" dirty="0">
                <a:solidFill>
                  <a:schemeClr val="bg1"/>
                </a:solidFill>
              </a:rPr>
              <a:t>The </a:t>
            </a:r>
            <a:r>
              <a:rPr lang="en-US" sz="1200" dirty="0" smtClean="0">
                <a:solidFill>
                  <a:schemeClr val="bg1"/>
                </a:solidFill>
              </a:rPr>
              <a:t>scan </a:t>
            </a:r>
            <a:r>
              <a:rPr lang="en-US" sz="1200" i="1" dirty="0">
                <a:solidFill>
                  <a:schemeClr val="bg1"/>
                </a:solidFill>
              </a:rPr>
              <a:t>operation takes a binary associative operator </a:t>
            </a:r>
            <a:r>
              <a:rPr lang="en-US" sz="1200" dirty="0" smtClean="0">
                <a:solidFill>
                  <a:schemeClr val="bg1"/>
                </a:solidFill>
              </a:rPr>
              <a:t>⊕ (pronounced as circle plus), </a:t>
            </a:r>
            <a:r>
              <a:rPr lang="en-US" sz="1200" i="1" dirty="0">
                <a:solidFill>
                  <a:schemeClr val="bg1"/>
                </a:solidFill>
              </a:rPr>
              <a:t>and an array of n elements</a:t>
            </a:r>
          </a:p>
          <a:p>
            <a:pPr eaLnBrk="1" hangingPunct="1"/>
            <a:endParaRPr lang="en-US" sz="1200" i="1" dirty="0">
              <a:solidFill>
                <a:schemeClr val="bg1"/>
              </a:solidFill>
            </a:endParaRPr>
          </a:p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                        [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0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1</a:t>
            </a:r>
            <a:r>
              <a:rPr lang="en-US" sz="1200" dirty="0">
                <a:solidFill>
                  <a:schemeClr val="bg1"/>
                </a:solidFill>
              </a:rPr>
              <a:t>, …, 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n-1</a:t>
            </a:r>
            <a:r>
              <a:rPr lang="en-US" sz="1200" dirty="0">
                <a:solidFill>
                  <a:schemeClr val="bg1"/>
                </a:solidFill>
              </a:rPr>
              <a:t>],</a:t>
            </a:r>
          </a:p>
          <a:p>
            <a:pPr eaLnBrk="1" hangingPunct="1"/>
            <a:endParaRPr lang="en-US" sz="1200" dirty="0">
              <a:solidFill>
                <a:schemeClr val="bg1"/>
              </a:solidFill>
            </a:endParaRPr>
          </a:p>
          <a:p>
            <a:pPr eaLnBrk="1" hangingPunct="1"/>
            <a:r>
              <a:rPr lang="en-US" sz="1200" i="1" dirty="0">
                <a:solidFill>
                  <a:schemeClr val="bg1"/>
                </a:solidFill>
              </a:rPr>
              <a:t>and returns the array</a:t>
            </a:r>
          </a:p>
          <a:p>
            <a:pPr eaLnBrk="1" hangingPunct="1"/>
            <a:endParaRPr lang="en-US" sz="1200" i="1" dirty="0">
              <a:solidFill>
                <a:schemeClr val="bg1"/>
              </a:solidFill>
            </a:endParaRPr>
          </a:p>
          <a:p>
            <a:pPr eaLnBrk="1" hangingPunct="1"/>
            <a:r>
              <a:rPr lang="pt-BR" sz="1200" dirty="0">
                <a:solidFill>
                  <a:schemeClr val="bg1"/>
                </a:solidFill>
              </a:rPr>
              <a:t>	[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0</a:t>
            </a:r>
            <a:r>
              <a:rPr lang="pt-BR" sz="1200" dirty="0">
                <a:solidFill>
                  <a:schemeClr val="bg1"/>
                </a:solidFill>
              </a:rPr>
              <a:t>, (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0</a:t>
            </a:r>
            <a:r>
              <a:rPr lang="pt-BR" sz="1200" dirty="0">
                <a:solidFill>
                  <a:schemeClr val="bg1"/>
                </a:solidFill>
              </a:rPr>
              <a:t> ⊕ 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1</a:t>
            </a:r>
            <a:r>
              <a:rPr lang="pt-BR" sz="1200" dirty="0">
                <a:solidFill>
                  <a:schemeClr val="bg1"/>
                </a:solidFill>
              </a:rPr>
              <a:t>), …, (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0</a:t>
            </a:r>
            <a:r>
              <a:rPr lang="pt-BR" sz="1200" dirty="0">
                <a:solidFill>
                  <a:schemeClr val="bg1"/>
                </a:solidFill>
              </a:rPr>
              <a:t> ⊕ 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1</a:t>
            </a:r>
            <a:r>
              <a:rPr lang="pt-BR" sz="1200" dirty="0">
                <a:solidFill>
                  <a:schemeClr val="bg1"/>
                </a:solidFill>
              </a:rPr>
              <a:t> ⊕ … ⊕ </a:t>
            </a:r>
            <a:r>
              <a:rPr lang="en-US" sz="1200" i="1" dirty="0">
                <a:solidFill>
                  <a:schemeClr val="bg1"/>
                </a:solidFill>
              </a:rPr>
              <a:t>x</a:t>
            </a:r>
            <a:r>
              <a:rPr lang="en-US" sz="1200" baseline="-25000" dirty="0">
                <a:solidFill>
                  <a:schemeClr val="bg1"/>
                </a:solidFill>
              </a:rPr>
              <a:t>n-1</a:t>
            </a:r>
            <a:r>
              <a:rPr lang="pt-BR" sz="1200" dirty="0">
                <a:solidFill>
                  <a:schemeClr val="bg1"/>
                </a:solidFill>
              </a:rPr>
              <a:t>)].</a:t>
            </a:r>
          </a:p>
          <a:p>
            <a:pPr eaLnBrk="1" hangingPunct="1"/>
            <a:endParaRPr lang="pt-BR" sz="1200" dirty="0">
              <a:solidFill>
                <a:schemeClr val="bg1"/>
              </a:solidFill>
            </a:endParaRPr>
          </a:p>
          <a:p>
            <a:pPr eaLnBrk="1" hangingPunct="1"/>
            <a:endParaRPr lang="en-US" sz="12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sz="1200" b="1" dirty="0">
                <a:solidFill>
                  <a:schemeClr val="bg1"/>
                </a:solidFill>
              </a:rPr>
              <a:t>Example: </a:t>
            </a:r>
            <a:r>
              <a:rPr lang="en-US" sz="1200" dirty="0">
                <a:solidFill>
                  <a:schemeClr val="bg1"/>
                </a:solidFill>
              </a:rPr>
              <a:t>If ⊕ is addition, then </a:t>
            </a:r>
            <a:r>
              <a:rPr lang="en-US" sz="1200" dirty="0" smtClean="0">
                <a:solidFill>
                  <a:schemeClr val="bg1"/>
                </a:solidFill>
              </a:rPr>
              <a:t>scan operation </a:t>
            </a:r>
            <a:r>
              <a:rPr lang="en-US" sz="1200" dirty="0">
                <a:solidFill>
                  <a:schemeClr val="bg1"/>
                </a:solidFill>
              </a:rPr>
              <a:t>on the array </a:t>
            </a:r>
            <a:r>
              <a:rPr lang="en-US" sz="1200" dirty="0" smtClean="0">
                <a:solidFill>
                  <a:schemeClr val="bg1"/>
                </a:solidFill>
              </a:rPr>
              <a:t>would return</a:t>
            </a:r>
          </a:p>
          <a:p>
            <a:pPr eaLnBrk="1" hangingPunct="1"/>
            <a:endParaRPr lang="en-US" sz="1200" dirty="0">
              <a:solidFill>
                <a:schemeClr val="bg1"/>
              </a:solidFill>
            </a:endParaRPr>
          </a:p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	[3  1  7   0   4    1   6   3</a:t>
            </a:r>
            <a:r>
              <a:rPr lang="en-US" sz="1200" dirty="0" smtClean="0">
                <a:solidFill>
                  <a:schemeClr val="bg1"/>
                </a:solidFill>
              </a:rPr>
              <a:t>],	</a:t>
            </a:r>
            <a:r>
              <a:rPr lang="en-US" sz="1200" dirty="0">
                <a:solidFill>
                  <a:schemeClr val="bg1"/>
                </a:solidFill>
              </a:rPr>
              <a:t>		[3  4 11 11 15 16 22 25].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831">
        <p:fade/>
      </p:transition>
    </mc:Choice>
    <mc:Fallback xmlns="">
      <p:transition spd="med" advTm="1528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Inclusive Scan Application Example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050" dirty="0"/>
              <a:t>Assume that we have a </a:t>
            </a:r>
            <a:r>
              <a:rPr lang="en-US" sz="1050" dirty="0" smtClean="0"/>
              <a:t>100-inch sandwich </a:t>
            </a:r>
            <a:r>
              <a:rPr lang="en-US" sz="1050" dirty="0"/>
              <a:t>to feed </a:t>
            </a:r>
            <a:r>
              <a:rPr lang="en-US" sz="1050" dirty="0" smtClean="0"/>
              <a:t>10 people</a:t>
            </a:r>
            <a:endParaRPr lang="en-US" sz="1050" dirty="0"/>
          </a:p>
          <a:p>
            <a:r>
              <a:rPr lang="en-US" sz="1050" dirty="0"/>
              <a:t>We know how much each person wants in inches</a:t>
            </a:r>
          </a:p>
          <a:p>
            <a:pPr lvl="1"/>
            <a:r>
              <a:rPr lang="en-US" sz="1050" dirty="0"/>
              <a:t>[3  5   2   7   28 4  3 0  8  1]</a:t>
            </a:r>
          </a:p>
          <a:p>
            <a:r>
              <a:rPr lang="en-US" sz="1050" dirty="0"/>
              <a:t>How do we cut the </a:t>
            </a:r>
            <a:r>
              <a:rPr lang="en-US" sz="1050" dirty="0" smtClean="0"/>
              <a:t>sandwich </a:t>
            </a:r>
            <a:r>
              <a:rPr lang="en-US" sz="1050" dirty="0"/>
              <a:t>quickly? </a:t>
            </a:r>
          </a:p>
          <a:p>
            <a:r>
              <a:rPr lang="en-US" sz="1050" dirty="0"/>
              <a:t>How much will be </a:t>
            </a:r>
            <a:r>
              <a:rPr lang="en-US" sz="1050" dirty="0" smtClean="0"/>
              <a:t>left?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Method 1: cut the sections sequentially: 3 inches first, 5 inches second, 2 inches third, etc. </a:t>
            </a:r>
          </a:p>
          <a:p>
            <a:endParaRPr lang="en-US" sz="1050" dirty="0"/>
          </a:p>
          <a:p>
            <a:r>
              <a:rPr lang="en-US" sz="1050" dirty="0"/>
              <a:t>Method 2: calculate prefix sum:</a:t>
            </a:r>
          </a:p>
          <a:p>
            <a:pPr lvl="1"/>
            <a:r>
              <a:rPr lang="en-US" sz="1050" dirty="0"/>
              <a:t>[3, 8, 10, 17, 45, 49, 52, 52, 60, 61] (39 inches left)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71950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7E2A22-644A-450F-9BFC-5B6A399F39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839">
        <p:fade/>
      </p:transition>
    </mc:Choice>
    <mc:Fallback xmlns="">
      <p:transition spd="med" advTm="205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Applications of Scan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</a:pPr>
            <a:r>
              <a:rPr lang="en-US" sz="1425" dirty="0">
                <a:solidFill>
                  <a:schemeClr val="bg1"/>
                </a:solidFill>
              </a:rPr>
              <a:t>Scan is a simple and useful parallel building block</a:t>
            </a:r>
          </a:p>
          <a:p>
            <a:pPr marL="342900" indent="-342900">
              <a:lnSpc>
                <a:spcPct val="90000"/>
              </a:lnSpc>
            </a:pPr>
            <a:endParaRPr lang="en-US" sz="1425" dirty="0">
              <a:solidFill>
                <a:schemeClr val="bg1"/>
              </a:solidFill>
            </a:endParaRPr>
          </a:p>
          <a:p>
            <a:pPr marL="601266" lvl="1" indent="-172641">
              <a:lnSpc>
                <a:spcPct val="90000"/>
              </a:lnSpc>
            </a:pPr>
            <a:r>
              <a:rPr lang="en-US" sz="1425" dirty="0">
                <a:solidFill>
                  <a:schemeClr val="bg1"/>
                </a:solidFill>
              </a:rPr>
              <a:t>Convert recurrences from </a:t>
            </a:r>
            <a:r>
              <a:rPr lang="en-US" sz="1425" dirty="0" smtClean="0">
                <a:solidFill>
                  <a:schemeClr val="bg1"/>
                </a:solidFill>
              </a:rPr>
              <a:t>sequential:  </a:t>
            </a:r>
            <a:r>
              <a:rPr lang="en-US" sz="1425" dirty="0">
                <a:solidFill>
                  <a:schemeClr val="bg1"/>
                </a:solidFill>
              </a:rPr>
              <a:t/>
            </a:r>
            <a:br>
              <a:rPr lang="en-US" sz="1425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   </a:t>
            </a: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for(j=1;j&lt;</a:t>
            </a:r>
            <a:r>
              <a:rPr lang="en-US" sz="1500" dirty="0" err="1">
                <a:solidFill>
                  <a:schemeClr val="bg1"/>
                </a:solidFill>
                <a:latin typeface="Courier New" pitchFamily="49" charset="0"/>
              </a:rPr>
              <a:t>n;j</a:t>
            </a: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++)</a:t>
            </a:r>
            <a:br>
              <a:rPr lang="en-US" sz="1500" dirty="0">
                <a:solidFill>
                  <a:schemeClr val="bg1"/>
                </a:solidFill>
                <a:latin typeface="Courier New" pitchFamily="49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   </a:t>
            </a:r>
            <a:r>
              <a:rPr lang="en-US" sz="1500" dirty="0" smtClean="0">
                <a:solidFill>
                  <a:schemeClr val="bg1"/>
                </a:solidFill>
                <a:latin typeface="Courier New" pitchFamily="49" charset="0"/>
              </a:rPr>
              <a:t>out[j</a:t>
            </a: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] = out[j-1] + </a:t>
            </a:r>
            <a:r>
              <a:rPr lang="en-US" sz="1500" dirty="0" smtClean="0">
                <a:solidFill>
                  <a:schemeClr val="bg1"/>
                </a:solidFill>
                <a:latin typeface="Courier New" pitchFamily="49" charset="0"/>
              </a:rPr>
              <a:t>f(j);</a:t>
            </a: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/>
            </a:r>
            <a:br>
              <a:rPr lang="en-US" sz="1500" dirty="0">
                <a:solidFill>
                  <a:schemeClr val="bg1"/>
                </a:solidFill>
                <a:latin typeface="Courier New" pitchFamily="49" charset="0"/>
              </a:rPr>
            </a:br>
            <a:endParaRPr lang="en-US" sz="1500" dirty="0">
              <a:solidFill>
                <a:schemeClr val="bg1"/>
              </a:solidFill>
            </a:endParaRPr>
          </a:p>
          <a:p>
            <a:pPr marL="639366" lvl="1" indent="-210741">
              <a:lnSpc>
                <a:spcPct val="90000"/>
              </a:lnSpc>
            </a:pPr>
            <a:r>
              <a:rPr lang="en-US" sz="1425" dirty="0">
                <a:solidFill>
                  <a:schemeClr val="bg1"/>
                </a:solidFill>
              </a:rPr>
              <a:t>I</a:t>
            </a:r>
            <a:r>
              <a:rPr lang="en-US" sz="1425" dirty="0" smtClean="0">
                <a:solidFill>
                  <a:schemeClr val="bg1"/>
                </a:solidFill>
              </a:rPr>
              <a:t>nto </a:t>
            </a:r>
            <a:r>
              <a:rPr lang="en-US" sz="1425" dirty="0">
                <a:solidFill>
                  <a:schemeClr val="bg1"/>
                </a:solidFill>
              </a:rPr>
              <a:t>parallel:</a:t>
            </a:r>
          </a:p>
          <a:p>
            <a:pPr marL="731044" lvl="1" indent="-302419">
              <a:lnSpc>
                <a:spcPct val="90000"/>
              </a:lnSpc>
              <a:buNone/>
            </a:pPr>
            <a:r>
              <a:rPr lang="en-US" sz="1500" dirty="0">
                <a:solidFill>
                  <a:schemeClr val="bg1"/>
                </a:solidFill>
              </a:rPr>
              <a:t>	  </a:t>
            </a:r>
            <a:r>
              <a:rPr lang="en-US" sz="1500" dirty="0" err="1">
                <a:solidFill>
                  <a:schemeClr val="bg1"/>
                </a:solidFill>
                <a:latin typeface="Courier New" pitchFamily="49" charset="0"/>
              </a:rPr>
              <a:t>forall</a:t>
            </a: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(j) { temp[j] = f(j) };</a:t>
            </a:r>
            <a:br>
              <a:rPr lang="en-US" sz="1500" dirty="0">
                <a:solidFill>
                  <a:schemeClr val="bg1"/>
                </a:solidFill>
                <a:latin typeface="Courier New" pitchFamily="49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pitchFamily="49" charset="0"/>
              </a:rPr>
              <a:t>  scan(out, temp);</a:t>
            </a:r>
          </a:p>
          <a:p>
            <a:pPr marL="731044" lvl="1" indent="-302419">
              <a:lnSpc>
                <a:spcPct val="90000"/>
              </a:lnSpc>
              <a:buNone/>
            </a:pPr>
            <a:endParaRPr lang="en-US" sz="1500" dirty="0">
              <a:solidFill>
                <a:schemeClr val="bg1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sz="1425" dirty="0">
                <a:solidFill>
                  <a:schemeClr val="bg1"/>
                </a:solidFill>
              </a:rPr>
              <a:t>Useful for many parallel algorithms:</a:t>
            </a: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762000" y="3409950"/>
            <a:ext cx="2328863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Radix sort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Quicksort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comparison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Lexical analysis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compaction</a:t>
            </a:r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2419351" y="3409950"/>
            <a:ext cx="179357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 evaluation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recurrences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operations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Histograms, ….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8227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9514"/>
      </p:ext>
    </p:extLst>
  </p:cSld>
  <p:clrMapOvr>
    <a:masterClrMapping/>
  </p:clrMapOvr>
  <p:transition advTm="1359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Other Applications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Assigning camping spots</a:t>
            </a:r>
          </a:p>
          <a:p>
            <a:r>
              <a:rPr lang="en-US" dirty="0" smtClean="0"/>
              <a:t>Assigning Farmer’s Market spaces</a:t>
            </a:r>
          </a:p>
          <a:p>
            <a:r>
              <a:rPr lang="en-US" dirty="0" smtClean="0"/>
              <a:t>Allocating memory to parallel threads</a:t>
            </a:r>
          </a:p>
          <a:p>
            <a:r>
              <a:rPr lang="en-US" dirty="0" smtClean="0"/>
              <a:t>Allocating memory buffer space for communication channels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71950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2E33BB2-311D-40AE-B985-389005BA6F4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855">
        <p:fade/>
      </p:transition>
    </mc:Choice>
    <mc:Fallback xmlns="">
      <p:transition spd="med" advTm="106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Inclusive Sequential Addition Scan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Given a sequence  [</a:t>
            </a:r>
            <a:r>
              <a:rPr lang="en-US" i="1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 ... ]</a:t>
            </a:r>
          </a:p>
          <a:p>
            <a:pPr marL="0" indent="0">
              <a:buNone/>
            </a:pPr>
            <a:r>
              <a:rPr lang="en-US" dirty="0" smtClean="0"/>
              <a:t>Calculate output	  [</a:t>
            </a:r>
            <a:r>
              <a:rPr lang="en-US" i="1" dirty="0" smtClean="0"/>
              <a:t>y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baseline="-25000" dirty="0" smtClean="0"/>
              <a:t>2</a:t>
            </a:r>
            <a:r>
              <a:rPr lang="en-US" dirty="0" smtClean="0"/>
              <a:t>, ... ]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Such that 	</a:t>
            </a:r>
            <a:r>
              <a:rPr lang="en-US" i="1" dirty="0" smtClean="0"/>
              <a:t>	</a:t>
            </a:r>
            <a:r>
              <a:rPr lang="es-ES" i="1" dirty="0" smtClean="0"/>
              <a:t>y</a:t>
            </a:r>
            <a:r>
              <a:rPr lang="es-ES" baseline="-25000" dirty="0" smtClean="0"/>
              <a:t>0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</a:p>
          <a:p>
            <a:pPr marL="0" indent="0">
              <a:buNone/>
            </a:pPr>
            <a:r>
              <a:rPr lang="es-ES" i="1" baseline="-25000" dirty="0" smtClean="0"/>
              <a:t>				</a:t>
            </a:r>
            <a:r>
              <a:rPr lang="es-ES" i="1" dirty="0" smtClean="0"/>
              <a:t>y</a:t>
            </a:r>
            <a:r>
              <a:rPr lang="es-ES" baseline="-25000" dirty="0" smtClean="0"/>
              <a:t>1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  <a:r>
              <a:rPr lang="es-ES" dirty="0" smtClean="0"/>
              <a:t> +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</a:p>
          <a:p>
            <a:pPr marL="0" indent="0">
              <a:buNone/>
            </a:pPr>
            <a:r>
              <a:rPr lang="es-ES" i="1" baseline="-25000" dirty="0" smtClean="0"/>
              <a:t>				</a:t>
            </a:r>
            <a:r>
              <a:rPr lang="es-ES" i="1" dirty="0" smtClean="0"/>
              <a:t>y</a:t>
            </a:r>
            <a:r>
              <a:rPr lang="es-ES" baseline="-25000" dirty="0" smtClean="0"/>
              <a:t>2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  <a:r>
              <a:rPr lang="es-ES" dirty="0" smtClean="0"/>
              <a:t> +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+ </a:t>
            </a:r>
            <a:r>
              <a:rPr lang="es-ES" i="1" dirty="0" smtClean="0"/>
              <a:t>x</a:t>
            </a:r>
            <a:r>
              <a:rPr lang="es-ES" baseline="-25000" dirty="0" smtClean="0"/>
              <a:t>2</a:t>
            </a:r>
          </a:p>
          <a:p>
            <a:pPr marL="0" indent="0">
              <a:buNone/>
            </a:pPr>
            <a:r>
              <a:rPr lang="es-ES" i="1" baseline="-25000" dirty="0" smtClean="0"/>
              <a:t>			…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Using a recursive definition </a:t>
            </a:r>
          </a:p>
          <a:p>
            <a:pPr marL="0" indent="0">
              <a:buNone/>
            </a:pPr>
            <a:r>
              <a:rPr lang="en-US" i="1" smtClean="0"/>
              <a:t>		</a:t>
            </a:r>
            <a:r>
              <a:rPr lang="en-US" i="1" dirty="0" smtClean="0"/>
              <a:t>		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 =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− 1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131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135EC9F-EAFD-4CD3-8449-8B598FB23CC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459">
        <p:fade/>
      </p:transition>
    </mc:Choice>
    <mc:Fallback xmlns="">
      <p:transition spd="med" advTm="58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Work Efficient C Implementation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y[0] = x[0];</a:t>
            </a:r>
          </a:p>
          <a:p>
            <a:pPr marL="0" indent="0">
              <a:buNone/>
            </a:pPr>
            <a:r>
              <a:rPr lang="en-US" dirty="0" smtClean="0"/>
              <a:t> for (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 &lt; </a:t>
            </a:r>
            <a:r>
              <a:rPr lang="en-US" dirty="0" err="1" smtClean="0"/>
              <a:t>Max_i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++) y[</a:t>
            </a:r>
            <a:r>
              <a:rPr lang="en-US" dirty="0" err="1" smtClean="0"/>
              <a:t>i</a:t>
            </a:r>
            <a:r>
              <a:rPr lang="en-US" dirty="0" smtClean="0"/>
              <a:t>] = y [i-1] + x[</a:t>
            </a:r>
            <a:r>
              <a:rPr lang="en-US" dirty="0" err="1" smtClean="0"/>
              <a:t>i</a:t>
            </a:r>
            <a:r>
              <a:rPr lang="en-US" dirty="0" smtClean="0"/>
              <a:t>];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Computationally efficient: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 additions needed for N elements - O(N)!</a:t>
            </a:r>
          </a:p>
          <a:p>
            <a:pPr marL="0" indent="0">
              <a:buNone/>
            </a:pPr>
            <a:r>
              <a:rPr lang="en-US" dirty="0" smtClean="0"/>
              <a:t>Only slightly more expensive than sequential reduction.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D8D9EB9-1EF8-4AA0-BB3A-5039C6E86C8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982">
        <p:fade/>
      </p:transition>
    </mc:Choice>
    <mc:Fallback xmlns="">
      <p:transition spd="med" advTm="62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Naïve Inclusive Parallel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Assign one thread to calculate each y element</a:t>
            </a:r>
          </a:p>
          <a:p>
            <a:pPr>
              <a:defRPr/>
            </a:pPr>
            <a:r>
              <a:rPr lang="en-US" dirty="0" smtClean="0"/>
              <a:t>Have every thread to add up all x elements needed for the y element</a:t>
            </a:r>
          </a:p>
          <a:p>
            <a:pPr marL="0" indent="0">
              <a:buNone/>
              <a:defRPr/>
            </a:pPr>
            <a:r>
              <a:rPr lang="es-ES" i="1" dirty="0" smtClean="0"/>
              <a:t>			y</a:t>
            </a:r>
            <a:r>
              <a:rPr lang="es-ES" baseline="-25000" dirty="0" smtClean="0"/>
              <a:t>0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</a:p>
          <a:p>
            <a:pPr marL="0" indent="0">
              <a:buNone/>
              <a:defRPr/>
            </a:pPr>
            <a:r>
              <a:rPr lang="es-ES" i="1" baseline="-25000" dirty="0" smtClean="0"/>
              <a:t>			</a:t>
            </a:r>
            <a:r>
              <a:rPr lang="es-ES" i="1" dirty="0" smtClean="0"/>
              <a:t>y</a:t>
            </a:r>
            <a:r>
              <a:rPr lang="es-ES" baseline="-25000" dirty="0" smtClean="0"/>
              <a:t>1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  <a:r>
              <a:rPr lang="es-ES" dirty="0" smtClean="0"/>
              <a:t> +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</a:p>
          <a:p>
            <a:pPr marL="0" indent="0">
              <a:buNone/>
              <a:defRPr/>
            </a:pPr>
            <a:r>
              <a:rPr lang="es-ES" i="1" baseline="-25000" dirty="0" smtClean="0"/>
              <a:t>			</a:t>
            </a:r>
            <a:r>
              <a:rPr lang="es-ES" i="1" dirty="0" smtClean="0"/>
              <a:t>y</a:t>
            </a:r>
            <a:r>
              <a:rPr lang="es-ES" baseline="-25000" dirty="0" smtClean="0"/>
              <a:t>2</a:t>
            </a:r>
            <a:r>
              <a:rPr lang="es-ES" dirty="0" smtClean="0"/>
              <a:t> = </a:t>
            </a:r>
            <a:r>
              <a:rPr lang="es-ES" i="1" dirty="0" smtClean="0"/>
              <a:t>x</a:t>
            </a:r>
            <a:r>
              <a:rPr lang="es-ES" baseline="-25000" dirty="0" smtClean="0"/>
              <a:t>0</a:t>
            </a:r>
            <a:r>
              <a:rPr lang="es-ES" dirty="0" smtClean="0"/>
              <a:t> +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+ </a:t>
            </a:r>
            <a:r>
              <a:rPr lang="es-ES" i="1" dirty="0" smtClean="0"/>
              <a:t>x</a:t>
            </a:r>
            <a:r>
              <a:rPr lang="es-ES" baseline="-25000" dirty="0" smtClean="0"/>
              <a:t>2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 algn="ctr">
              <a:buNone/>
              <a:defRPr/>
            </a:pPr>
            <a:r>
              <a:rPr lang="en-US" dirty="0" smtClean="0"/>
              <a:t>“Parallel programming is easy as long as you do not care about performance.”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429250" y="4157663"/>
            <a:ext cx="1428750" cy="257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9A284C-2AAE-48F0-8AF8-D9AD5C31545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99">
        <p:fade/>
      </p:transition>
    </mc:Choice>
    <mc:Fallback xmlns="">
      <p:transition spd="med" advTm="108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VIDIA_University_of_Illinois_Template_2015_4x3" id="{5C1E5DBF-147B-4C12-BA1C-1E216CC92BF8}" vid="{34A544E1-27AA-4307-BA49-86C7E39C2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Order0 xmlns="1956f548-e1c6-4bad-9b00-9434a603b471">10.21</Order0>
    <Chapter xmlns="1956f548-e1c6-4bad-9b00-9434a603b471" xsi:nil="true"/>
    <Kit_x0020_Version xmlns="1956f548-e1c6-4bad-9b00-9434a603b471">Eval Kit</Kit_x0020_Vers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8" ma:contentTypeDescription="Create a new document." ma:contentTypeScope="" ma:versionID="d2c52b27b469f4b6e1b138eb1ea31e36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c2094d8471d136f8c152cad8b4222d6d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Order0" minOccurs="0"/>
                <xsd:element ref="ns2:Description0" minOccurs="0"/>
                <xsd:element ref="ns2:Chapter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Order0" ma:index="2" nillable="true" ma:displayName="Order" ma:decimals="3" ma:internalName="Order0" ma:percentage="FALSE">
      <xsd:simpleType>
        <xsd:restriction base="dms:Number"/>
      </xsd:simpleType>
    </xsd:element>
    <xsd:element name="Description0" ma:index="3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4" nillable="true" ma:displayName="Chapter" ma:internalName="Chapter">
      <xsd:simpleType>
        <xsd:restriction base="dms:Text">
          <xsd:maxLength value="255"/>
        </xsd:restriction>
      </xsd:simpleType>
    </xsd:element>
    <xsd:element name="Kit_x0020_Version" ma:index="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7EBCE9-6435-41A3-8D44-F4C536BE6BD9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56f548-e1c6-4bad-9b00-9434a603b471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2F3EF76-7C9C-4EC3-B093-6ADF6E9AF6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16DEB3-BD38-4382-AD52-95A173B7EB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588</TotalTime>
  <Words>412</Words>
  <Application>Microsoft Office PowerPoint</Application>
  <PresentationFormat>Custom</PresentationFormat>
  <Paragraphs>95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Palatino</vt:lpstr>
      <vt:lpstr>Sentinel Medium</vt:lpstr>
      <vt:lpstr>Trebuchet MS</vt:lpstr>
      <vt:lpstr>1_Title &amp; Bullet </vt:lpstr>
      <vt:lpstr>Module 10 – Parallel Computation Patterns (scan)</vt:lpstr>
      <vt:lpstr>Objective</vt:lpstr>
      <vt:lpstr>Inclusive Scan (Prefix-Sum) Definition</vt:lpstr>
      <vt:lpstr>An Inclusive Scan Application Example</vt:lpstr>
      <vt:lpstr>Typical Applications of Scan</vt:lpstr>
      <vt:lpstr>Other Applications</vt:lpstr>
      <vt:lpstr>An Inclusive Sequential Addition Scan </vt:lpstr>
      <vt:lpstr>A Work Efficient C Implementation</vt:lpstr>
      <vt:lpstr>A Naïve Inclusive Parallel Scan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10 - Parallel Computation Patterns (Scan)</dc:title>
  <dc:creator>Cook, Colleen N</dc:creator>
  <cp:lastModifiedBy>Wen-mei Hwu</cp:lastModifiedBy>
  <cp:revision>70</cp:revision>
  <dcterms:created xsi:type="dcterms:W3CDTF">2013-11-15T21:49:21Z</dcterms:created>
  <dcterms:modified xsi:type="dcterms:W3CDTF">2017-04-05T02:34:21Z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  <property fmtid="{D5CDD505-2E9C-101B-9397-08002B2CF9AE}" pid="4" name="Labs">
    <vt:lpwstr>N/A</vt:lpwstr>
  </property>
  <property fmtid="{D5CDD505-2E9C-101B-9397-08002B2CF9AE}" pid="5" name="Test Field">
    <vt:lpwstr>Slides</vt:lpwstr>
  </property>
  <property fmtid="{D5CDD505-2E9C-101B-9397-08002B2CF9AE}" pid="6" name="Lectures">
    <vt:lpwstr>Final</vt:lpwstr>
  </property>
  <property fmtid="{D5CDD505-2E9C-101B-9397-08002B2CF9AE}" pid="7" name="Quizzes">
    <vt:lpwstr>N/A</vt:lpwstr>
  </property>
</Properties>
</file>